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63" r:id="rId2"/>
    <p:sldId id="269" r:id="rId3"/>
    <p:sldId id="264" r:id="rId4"/>
    <p:sldId id="260" r:id="rId5"/>
    <p:sldId id="273" r:id="rId6"/>
    <p:sldId id="276" r:id="rId7"/>
    <p:sldId id="277" r:id="rId8"/>
    <p:sldId id="266" r:id="rId9"/>
  </p:sldIdLst>
  <p:sldSz cx="18288000" cy="10287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윤고딕" panose="020B0600000101010101" charset="-127"/>
      <p:regular r:id="rId13"/>
    </p:embeddedFont>
    <p:embeddedFont>
      <p:font typeface="윤고딕 Light" panose="020B0600000101010101" charset="-127"/>
      <p:regular r:id="rId14"/>
    </p:embeddedFont>
    <p:embeddedFont>
      <p:font typeface="Beautifully Delicious Script" panose="020B0600000101010101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43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A7D44F-3F71-4343-8BDD-B83EE81FA9E1}" type="datetimeFigureOut">
              <a:rPr lang="ko-KR" altLang="en-US" smtClean="0"/>
              <a:t>2025-04-10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E1D9A6-1DC0-4454-B1AA-9A805786C1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376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E1D9A6-1DC0-4454-B1AA-9A805786C1F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398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3317632" y="793966"/>
            <a:ext cx="3948545" cy="3859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신제품 출시 시각화 프로젝트</a:t>
            </a:r>
            <a:endParaRPr lang="en-US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9539290" y="3237902"/>
            <a:ext cx="6465632" cy="2887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본 프로젝트는 </a:t>
            </a:r>
            <a:r>
              <a:rPr lang="ko-KR" alt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얇은피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만두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5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개 제품의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주간 판매 데이터를 바탕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(</a:t>
            </a:r>
            <a:r>
              <a:rPr lang="en-US" altLang="ko-KR" sz="2699" b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19</a:t>
            </a:r>
            <a:r>
              <a:rPr lang="ko-KR" altLang="en-US" sz="2699" b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년 </a:t>
            </a:r>
            <a:r>
              <a:rPr lang="en-US" altLang="ko-KR" sz="2699" b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</a:t>
            </a:r>
            <a:r>
              <a:rPr lang="ko-KR" altLang="en-US" sz="2699" b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종 출시</a:t>
            </a:r>
            <a:r>
              <a:rPr lang="en-US" altLang="ko-KR" sz="2699" b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20</a:t>
            </a:r>
            <a:r>
              <a:rPr lang="ko-KR" altLang="en-US" sz="2699" b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년 </a:t>
            </a:r>
            <a:r>
              <a:rPr lang="en-US" altLang="ko-KR" sz="2699" b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</a:t>
            </a:r>
            <a:r>
              <a:rPr lang="ko-KR" altLang="en-US" sz="2699" b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종 출시 후 </a:t>
            </a:r>
            <a:r>
              <a:rPr lang="ko-KR" altLang="en-US" sz="2699" b="1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얇은피</a:t>
            </a:r>
            <a:r>
              <a:rPr lang="ko-KR" altLang="en-US" sz="2699" b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전품목군의 데이터 비교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)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으로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제품별 성과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지점별 매출 분포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전년도 대비 성장률을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Tableau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를 활용해 시각화한 분석 리포트입니다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547173" y="6216453"/>
            <a:ext cx="6219970" cy="93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주요 인사이트를 기반으로 향후 마케팅 전략 및 집중 방향을 제안합니다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개요</a:t>
            </a:r>
          </a:p>
        </p:txBody>
      </p:sp>
      <p:pic>
        <p:nvPicPr>
          <p:cNvPr id="1026" name="Picture 2" descr="풀무원, 얇은피·꽉찬속으로 만두시장 흔들었다 | 한국경제">
            <a:extLst>
              <a:ext uri="{FF2B5EF4-FFF2-40B4-BE49-F238E27FC236}">
                <a16:creationId xmlns:a16="http://schemas.microsoft.com/office/drawing/2014/main" id="{878E82C5-B8A2-6D3A-2631-F5DB89E1C6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857" y="3237902"/>
            <a:ext cx="6000750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2969277" y="4627765"/>
            <a:ext cx="12349446" cy="0"/>
          </a:xfrm>
          <a:prstGeom prst="line">
            <a:avLst/>
          </a:prstGeom>
          <a:ln w="1905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4087572" y="4450083"/>
            <a:ext cx="326788" cy="326788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352663" y="4450083"/>
            <a:ext cx="326788" cy="326788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613151" y="4450083"/>
            <a:ext cx="326788" cy="326788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873639" y="4450083"/>
            <a:ext cx="326788" cy="326788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2466915" y="781050"/>
            <a:ext cx="4792385" cy="424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신제품 출시 시각화 프로젝트</a:t>
            </a:r>
            <a:endParaRPr lang="en-US" altLang="ko-KR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123950" y="944123"/>
            <a:ext cx="2186274" cy="794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분석흐름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4095161" y="2939242"/>
            <a:ext cx="904827" cy="1674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765"/>
              </a:lnSpc>
              <a:spcBef>
                <a:spcPct val="0"/>
              </a:spcBef>
            </a:pPr>
            <a:r>
              <a:rPr lang="en-US" sz="9832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355649" y="2939242"/>
            <a:ext cx="904827" cy="176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765"/>
              </a:lnSpc>
              <a:spcBef>
                <a:spcPct val="0"/>
              </a:spcBef>
            </a:pPr>
            <a:r>
              <a:rPr lang="en-US" sz="9832" dirty="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617890" y="2939242"/>
            <a:ext cx="904827" cy="176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765"/>
              </a:lnSpc>
              <a:spcBef>
                <a:spcPct val="0"/>
              </a:spcBef>
            </a:pPr>
            <a:r>
              <a:rPr lang="en-US" sz="9832" dirty="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873639" y="2939242"/>
            <a:ext cx="904827" cy="176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3765"/>
              </a:lnSpc>
              <a:spcBef>
                <a:spcPct val="0"/>
              </a:spcBef>
            </a:pPr>
            <a:r>
              <a:rPr lang="en-US" sz="9832" dirty="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4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680848" y="5510596"/>
            <a:ext cx="3140237" cy="1762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데이터 수집 및 </a:t>
            </a:r>
            <a:r>
              <a:rPr lang="ko-KR" altLang="en-US" sz="2499" b="1" spc="-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전처리</a:t>
            </a:r>
            <a:endParaRPr lang="en-US" altLang="ko-KR" sz="2499" b="1" spc="-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- Excel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기반 실무 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Raw Data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정리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(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연도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품목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주차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지점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판매수량 등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)</a:t>
            </a:r>
            <a:endParaRPr lang="en-US" sz="2499" spc="-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5945939" y="5510596"/>
            <a:ext cx="3140237" cy="1762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시각화 대시보드 설계</a:t>
            </a:r>
            <a:endParaRPr lang="en-US" altLang="ko-KR" sz="2499" b="1" spc="-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(Tableau)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-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매출 현황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제품별 비교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지점별 성과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499" spc="-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성장율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분석</a:t>
            </a:r>
            <a:endParaRPr lang="en-US" sz="2499" spc="-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206427" y="5510596"/>
            <a:ext cx="3140237" cy="17620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실적 비교 및 인사이트</a:t>
            </a:r>
            <a:endParaRPr lang="en-US" altLang="ko-KR" sz="2499" b="1" spc="-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342900" indent="-342900" algn="ctr">
              <a:lnSpc>
                <a:spcPts val="3499"/>
              </a:lnSpc>
              <a:spcBef>
                <a:spcPct val="0"/>
              </a:spcBef>
              <a:buFontTx/>
              <a:buChar char="-"/>
            </a:pP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제품 매출 비중 변화 및 지점별 성과 점검</a:t>
            </a:r>
            <a:endParaRPr lang="en-US" altLang="ko-KR" sz="2499" spc="-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342900" indent="-342900" algn="ctr">
              <a:lnSpc>
                <a:spcPts val="3499"/>
              </a:lnSpc>
              <a:spcBef>
                <a:spcPct val="0"/>
              </a:spcBef>
              <a:buFontTx/>
              <a:buChar char="-"/>
            </a:pP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인사이트 도출</a:t>
            </a:r>
            <a:endParaRPr lang="en-US" sz="2499" spc="-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2466915" y="5510596"/>
            <a:ext cx="3140237" cy="1313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2499" b="1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마케팅 전략 제언</a:t>
            </a:r>
            <a:endParaRPr lang="en-US" altLang="ko-KR" sz="2499" b="1" spc="-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342900" indent="-342900" algn="ctr">
              <a:lnSpc>
                <a:spcPts val="3499"/>
              </a:lnSpc>
              <a:spcBef>
                <a:spcPct val="0"/>
              </a:spcBef>
              <a:buFontTx/>
              <a:buChar char="-"/>
            </a:pP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집중 품목 결정</a:t>
            </a:r>
            <a:r>
              <a:rPr lang="en-US" altLang="ko-KR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499" spc="-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프로모션 계획</a:t>
            </a:r>
            <a:endParaRPr lang="en-US" sz="2499" spc="-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12954000" y="781050"/>
            <a:ext cx="4305300" cy="424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신제품 출시 시각화 프로젝트</a:t>
            </a:r>
            <a:endParaRPr lang="en-US" altLang="ko-KR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932662" y="8206016"/>
            <a:ext cx="3778704" cy="838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3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품목군</a:t>
            </a:r>
            <a:r>
              <a:rPr lang="en-US" altLang="ko-KR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품목별 분석 위한 칼럼 추가 분리</a:t>
            </a:r>
            <a:endParaRPr lang="en-US" sz="23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2707012" y="8217114"/>
            <a:ext cx="3778704" cy="838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ko-KR" altLang="en-US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지역에 따른 비교 목적 권역</a:t>
            </a:r>
            <a:r>
              <a:rPr lang="en-US" altLang="ko-KR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지점 칼럼 형성</a:t>
            </a:r>
            <a:endParaRPr lang="en-US" sz="23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455030" y="2349195"/>
            <a:ext cx="3671227" cy="838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  <a:spcBef>
                <a:spcPct val="0"/>
              </a:spcBef>
            </a:pPr>
            <a:r>
              <a:rPr lang="ko-KR" altLang="en-US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시기에 따른 비교 분석 위한 연도</a:t>
            </a:r>
            <a:r>
              <a:rPr lang="en-US" altLang="ko-KR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주차</a:t>
            </a:r>
            <a:r>
              <a:rPr lang="en-US" altLang="ko-KR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3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일 칼럼 추가</a:t>
            </a:r>
            <a:endParaRPr lang="en-US" sz="23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123950" y="944123"/>
            <a:ext cx="5604720" cy="776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데이터 수집 및 </a:t>
            </a:r>
            <a:r>
              <a:rPr lang="ko-KR" altLang="en-US" sz="4706" spc="-65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전처리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A8D0AF70-9739-BC55-7E7C-A897EC05C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080" y="3598826"/>
            <a:ext cx="7269120" cy="32876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AutoShape 9">
            <a:extLst>
              <a:ext uri="{FF2B5EF4-FFF2-40B4-BE49-F238E27FC236}">
                <a16:creationId xmlns:a16="http://schemas.microsoft.com/office/drawing/2014/main" id="{EC8D202C-EF59-6458-C714-708DA0C968D6}"/>
              </a:ext>
            </a:extLst>
          </p:cNvPr>
          <p:cNvSpPr/>
          <p:nvPr/>
        </p:nvSpPr>
        <p:spPr>
          <a:xfrm>
            <a:off x="6427080" y="7067290"/>
            <a:ext cx="95389" cy="1165413"/>
          </a:xfrm>
          <a:prstGeom prst="line">
            <a:avLst/>
          </a:prstGeom>
          <a:ln w="19050" cap="flat">
            <a:solidFill>
              <a:srgbClr val="191919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4" name="AutoShape 9">
            <a:extLst>
              <a:ext uri="{FF2B5EF4-FFF2-40B4-BE49-F238E27FC236}">
                <a16:creationId xmlns:a16="http://schemas.microsoft.com/office/drawing/2014/main" id="{763BD882-EB91-5FCA-5AB9-B323FC1C8D39}"/>
              </a:ext>
            </a:extLst>
          </p:cNvPr>
          <p:cNvSpPr/>
          <p:nvPr/>
        </p:nvSpPr>
        <p:spPr>
          <a:xfrm flipH="1" flipV="1">
            <a:off x="5224354" y="3187950"/>
            <a:ext cx="440726" cy="410875"/>
          </a:xfrm>
          <a:prstGeom prst="line">
            <a:avLst/>
          </a:prstGeom>
          <a:ln w="19050" cap="flat">
            <a:solidFill>
              <a:srgbClr val="191919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5" name="AutoShape 9">
            <a:extLst>
              <a:ext uri="{FF2B5EF4-FFF2-40B4-BE49-F238E27FC236}">
                <a16:creationId xmlns:a16="http://schemas.microsoft.com/office/drawing/2014/main" id="{D3A3CF62-1FAF-D945-B430-24E3691C02D2}"/>
              </a:ext>
            </a:extLst>
          </p:cNvPr>
          <p:cNvSpPr/>
          <p:nvPr/>
        </p:nvSpPr>
        <p:spPr>
          <a:xfrm flipH="1">
            <a:off x="6674868" y="7067290"/>
            <a:ext cx="590411" cy="1165414"/>
          </a:xfrm>
          <a:prstGeom prst="line">
            <a:avLst/>
          </a:prstGeom>
          <a:ln w="19050" cap="flat">
            <a:solidFill>
              <a:srgbClr val="191919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6" name="AutoShape 9">
            <a:extLst>
              <a:ext uri="{FF2B5EF4-FFF2-40B4-BE49-F238E27FC236}">
                <a16:creationId xmlns:a16="http://schemas.microsoft.com/office/drawing/2014/main" id="{FFF83DBA-776D-1B2B-5956-F27DDADF2BB0}"/>
              </a:ext>
            </a:extLst>
          </p:cNvPr>
          <p:cNvSpPr/>
          <p:nvPr/>
        </p:nvSpPr>
        <p:spPr>
          <a:xfrm flipH="1" flipV="1">
            <a:off x="5224355" y="3024400"/>
            <a:ext cx="2802923" cy="574424"/>
          </a:xfrm>
          <a:prstGeom prst="line">
            <a:avLst/>
          </a:prstGeom>
          <a:ln w="19050" cap="flat">
            <a:solidFill>
              <a:srgbClr val="191919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7" name="AutoShape 9">
            <a:extLst>
              <a:ext uri="{FF2B5EF4-FFF2-40B4-BE49-F238E27FC236}">
                <a16:creationId xmlns:a16="http://schemas.microsoft.com/office/drawing/2014/main" id="{E42C525D-CC10-EB3E-85B9-155A41419ED7}"/>
              </a:ext>
            </a:extLst>
          </p:cNvPr>
          <p:cNvSpPr/>
          <p:nvPr/>
        </p:nvSpPr>
        <p:spPr>
          <a:xfrm flipH="1" flipV="1">
            <a:off x="5224356" y="2914084"/>
            <a:ext cx="3341745" cy="684740"/>
          </a:xfrm>
          <a:prstGeom prst="line">
            <a:avLst/>
          </a:prstGeom>
          <a:ln w="19050" cap="flat">
            <a:solidFill>
              <a:srgbClr val="191919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8" name="AutoShape 9">
            <a:extLst>
              <a:ext uri="{FF2B5EF4-FFF2-40B4-BE49-F238E27FC236}">
                <a16:creationId xmlns:a16="http://schemas.microsoft.com/office/drawing/2014/main" id="{D5234A4D-4FC9-B096-45B4-0E77FC1AC533}"/>
              </a:ext>
            </a:extLst>
          </p:cNvPr>
          <p:cNvSpPr/>
          <p:nvPr/>
        </p:nvSpPr>
        <p:spPr>
          <a:xfrm>
            <a:off x="9456685" y="6963534"/>
            <a:ext cx="3142596" cy="1336034"/>
          </a:xfrm>
          <a:prstGeom prst="line">
            <a:avLst/>
          </a:prstGeom>
          <a:ln w="19050" cap="flat">
            <a:solidFill>
              <a:srgbClr val="191919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  <p:sp>
        <p:nvSpPr>
          <p:cNvPr id="29" name="AutoShape 9">
            <a:extLst>
              <a:ext uri="{FF2B5EF4-FFF2-40B4-BE49-F238E27FC236}">
                <a16:creationId xmlns:a16="http://schemas.microsoft.com/office/drawing/2014/main" id="{4D07091B-39FF-18C9-0682-80B1CA3652D6}"/>
              </a:ext>
            </a:extLst>
          </p:cNvPr>
          <p:cNvSpPr/>
          <p:nvPr/>
        </p:nvSpPr>
        <p:spPr>
          <a:xfrm>
            <a:off x="10202003" y="6953331"/>
            <a:ext cx="2473478" cy="1279372"/>
          </a:xfrm>
          <a:prstGeom prst="line">
            <a:avLst/>
          </a:prstGeom>
          <a:ln w="19050" cap="flat">
            <a:solidFill>
              <a:srgbClr val="191919"/>
            </a:solidFill>
            <a:prstDash val="sysDot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106400" y="781050"/>
            <a:ext cx="4152900" cy="424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신제품 출시 시각화 프로젝트</a:t>
            </a:r>
            <a:endParaRPr lang="en-US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1582400" y="5132591"/>
            <a:ext cx="7417572" cy="93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신제품 </a:t>
            </a:r>
            <a:r>
              <a:rPr lang="ko-KR" alt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얇은피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만두 출시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주간 총 실적 </a:t>
            </a:r>
            <a:endParaRPr lang="en-US" altLang="ko-KR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전년比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약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– 100.0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백만 </a:t>
            </a:r>
            <a:endParaRPr lang="en-US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582400" y="2972020"/>
            <a:ext cx="3200400" cy="29367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 dirty="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-27.3</a:t>
            </a:r>
            <a:r>
              <a:rPr lang="en-US" sz="16355" u="none" strike="noStrike" dirty="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%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23950" y="944123"/>
            <a:ext cx="2381250" cy="776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매출 현황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4" name="AutoShape 14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5812432-E11D-B8D8-A2CE-F01B2684F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195037"/>
            <a:ext cx="8459230" cy="72803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D48E5B-F72A-6FBB-8042-49F829192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95520DC-BE6D-0718-8247-6942E2D24F2E}"/>
              </a:ext>
            </a:extLst>
          </p:cNvPr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BC703FC-7B16-7070-E430-B0ECCEC4CCE6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655B68BF-D1D8-16D3-AF63-B53F8A207C1A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3303DA77-2BA5-8C3F-A33E-41A562C8BA3B}"/>
              </a:ext>
            </a:extLst>
          </p:cNvPr>
          <p:cNvSpPr txBox="1"/>
          <p:nvPr/>
        </p:nvSpPr>
        <p:spPr>
          <a:xfrm>
            <a:off x="13106400" y="781050"/>
            <a:ext cx="4152900" cy="424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신제품 출시 시각화 프로젝트</a:t>
            </a:r>
            <a:endParaRPr lang="en-US" altLang="ko-KR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5866A52E-B51A-4D7C-914A-7C242B95EA67}"/>
              </a:ext>
            </a:extLst>
          </p:cNvPr>
          <p:cNvSpPr txBox="1"/>
          <p:nvPr/>
        </p:nvSpPr>
        <p:spPr>
          <a:xfrm>
            <a:off x="12956523" y="4615644"/>
            <a:ext cx="4724400" cy="1425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주력 신상품과 오리지널 상품 사이의 매출 잠식 효과로 인해 판매 집중 분산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.</a:t>
            </a:r>
            <a:endParaRPr lang="en-US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7BFE608F-5E97-3CE5-CEC1-0CDC903A3B4E}"/>
              </a:ext>
            </a:extLst>
          </p:cNvPr>
          <p:cNvSpPr txBox="1"/>
          <p:nvPr/>
        </p:nvSpPr>
        <p:spPr>
          <a:xfrm>
            <a:off x="1123950" y="944123"/>
            <a:ext cx="4819650" cy="776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 err="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품목군</a:t>
            </a:r>
            <a:r>
              <a:rPr lang="en-US" altLang="ko-KR" sz="4706" spc="-65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/</a:t>
            </a:r>
            <a:r>
              <a:rPr lang="ko-KR" altLang="en-US" sz="4706" spc="-65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품목별 실적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4" name="AutoShape 14">
            <a:extLst>
              <a:ext uri="{FF2B5EF4-FFF2-40B4-BE49-F238E27FC236}">
                <a16:creationId xmlns:a16="http://schemas.microsoft.com/office/drawing/2014/main" id="{0101D0C8-CA36-C249-AA0D-C770D2F2C975}"/>
              </a:ext>
            </a:extLst>
          </p:cNvPr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7CA81418-56DF-07D2-E6C7-3745F1385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062312"/>
            <a:ext cx="12041328" cy="72805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0486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9E14E-9098-CC22-2078-EDDE757ED4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4800F95-D2A6-61D4-72A0-AFF479D689FF}"/>
              </a:ext>
            </a:extLst>
          </p:cNvPr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417690F-C99C-1329-CFFC-FFDA49DEC573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86C6C6C-A9AA-FA0F-BA21-6DD7F4C776F9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70B38E53-9026-A351-D006-319ABA62EEAA}"/>
              </a:ext>
            </a:extLst>
          </p:cNvPr>
          <p:cNvSpPr txBox="1"/>
          <p:nvPr/>
        </p:nvSpPr>
        <p:spPr>
          <a:xfrm>
            <a:off x="13106400" y="781050"/>
            <a:ext cx="4152900" cy="424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신제품 출시 시각화 프로젝트</a:t>
            </a:r>
            <a:endParaRPr lang="en-US" altLang="ko-KR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D55EBE39-AD5A-F87A-1367-D271E5899E04}"/>
              </a:ext>
            </a:extLst>
          </p:cNvPr>
          <p:cNvSpPr txBox="1"/>
          <p:nvPr/>
        </p:nvSpPr>
        <p:spPr>
          <a:xfrm>
            <a:off x="12820650" y="4560445"/>
            <a:ext cx="4724400" cy="19126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오리지널 상품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(19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년도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)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은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1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주차와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주차의 주말 최고 판매량이 유사한 반면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신제품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(20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년도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)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의 경우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주차 매출 하락세 전환</a:t>
            </a:r>
            <a:endParaRPr lang="en-US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B34582B9-187F-887C-FD09-CEA10E83540E}"/>
              </a:ext>
            </a:extLst>
          </p:cNvPr>
          <p:cNvSpPr txBox="1"/>
          <p:nvPr/>
        </p:nvSpPr>
        <p:spPr>
          <a:xfrm>
            <a:off x="1123950" y="944123"/>
            <a:ext cx="4362450" cy="776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출시 후 매출 추이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4" name="AutoShape 14">
            <a:extLst>
              <a:ext uri="{FF2B5EF4-FFF2-40B4-BE49-F238E27FC236}">
                <a16:creationId xmlns:a16="http://schemas.microsoft.com/office/drawing/2014/main" id="{876ED460-66DA-1211-FC71-687B7A144750}"/>
              </a:ext>
            </a:extLst>
          </p:cNvPr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CA0700-2049-6065-B182-12021F55D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497686"/>
            <a:ext cx="9949077" cy="64383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0210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2D7353-F454-4DF5-0C4B-C6F0F41CE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CC392D1-A5A9-3617-6523-97AF2AAAFA6F}"/>
              </a:ext>
            </a:extLst>
          </p:cNvPr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DD6E4F7-B9A2-5566-7BB2-F4EDE400D07F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5A953147-5F03-7DFD-3B26-B6391FD1A207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AEE23BCD-D1E9-E9F5-9FE6-2D6205846217}"/>
              </a:ext>
            </a:extLst>
          </p:cNvPr>
          <p:cNvSpPr txBox="1"/>
          <p:nvPr/>
        </p:nvSpPr>
        <p:spPr>
          <a:xfrm>
            <a:off x="13106400" y="781050"/>
            <a:ext cx="4152900" cy="424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신제품 출시 시각화 프로젝트</a:t>
            </a:r>
            <a:endParaRPr lang="en-US" altLang="ko-KR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A30EC27D-6B61-8CC4-07F1-436C1F54E67A}"/>
              </a:ext>
            </a:extLst>
          </p:cNvPr>
          <p:cNvSpPr txBox="1"/>
          <p:nvPr/>
        </p:nvSpPr>
        <p:spPr>
          <a:xfrm>
            <a:off x="12115800" y="2989734"/>
            <a:ext cx="5763610" cy="55386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</a:pP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- 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각 지점별 </a:t>
            </a:r>
            <a:r>
              <a:rPr lang="ko-KR" altLang="en-US" sz="2700" dirty="0" err="1">
                <a:latin typeface="윤고딕 Light" panose="020B0600000101010101" charset="-127"/>
                <a:ea typeface="윤고딕 Light" panose="020B0600000101010101" charset="-127"/>
              </a:rPr>
              <a:t>얇은피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 만두 품목별 판매 비중을 파이차트로 시각화</a:t>
            </a:r>
            <a:b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</a:b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- 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광주와 대전의 경우 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19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년 제품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(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고기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, 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김치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)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의 비중이 여전히 높음</a:t>
            </a:r>
            <a:b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</a:b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- 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수도권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(KA1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지점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)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과 대구 부산은 상대적으로 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2020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년 신제품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(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교자만두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)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의 침투율이 더 높게 나타남</a:t>
            </a:r>
            <a:b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</a:b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- 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신제품 중에서는 </a:t>
            </a:r>
            <a:r>
              <a:rPr lang="ko-KR" altLang="en-US" sz="2700" dirty="0" err="1">
                <a:latin typeface="윤고딕 Light" panose="020B0600000101010101" charset="-127"/>
                <a:ea typeface="윤고딕 Light" panose="020B0600000101010101" charset="-127"/>
              </a:rPr>
              <a:t>얇은피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 교자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(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고기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) </a:t>
            </a:r>
            <a:r>
              <a:rPr lang="ko-KR" altLang="en-US" sz="2700" dirty="0">
                <a:latin typeface="윤고딕 Light" panose="020B0600000101010101" charset="-127"/>
                <a:ea typeface="윤고딕 Light" panose="020B0600000101010101" charset="-127"/>
              </a:rPr>
              <a:t>가 전 지점에서 두드러진 점유율을 보임</a:t>
            </a:r>
            <a:r>
              <a:rPr lang="en-US" altLang="ko-KR" sz="2700" dirty="0">
                <a:latin typeface="윤고딕 Light" panose="020B0600000101010101" charset="-127"/>
                <a:ea typeface="윤고딕 Light" panose="020B0600000101010101" charset="-127"/>
              </a:rPr>
              <a:t>.</a:t>
            </a:r>
            <a:endParaRPr lang="en-US" sz="2700" dirty="0">
              <a:solidFill>
                <a:srgbClr val="191919"/>
              </a:solidFill>
              <a:latin typeface="윤고딕 Light" panose="020B0600000101010101" charset="-127"/>
              <a:ea typeface="윤고딕 Light" panose="020B0600000101010101" charset="-127"/>
              <a:cs typeface="윤고딕 Light"/>
              <a:sym typeface="윤고딕 Light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B7EA739E-A97D-D3F6-72CC-4BC36330BE08}"/>
              </a:ext>
            </a:extLst>
          </p:cNvPr>
          <p:cNvSpPr txBox="1"/>
          <p:nvPr/>
        </p:nvSpPr>
        <p:spPr>
          <a:xfrm>
            <a:off x="1123950" y="944123"/>
            <a:ext cx="5200650" cy="776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지점별 품목 판매비중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14" name="AutoShape 14">
            <a:extLst>
              <a:ext uri="{FF2B5EF4-FFF2-40B4-BE49-F238E27FC236}">
                <a16:creationId xmlns:a16="http://schemas.microsoft.com/office/drawing/2014/main" id="{A45AEE48-0B28-0D42-3CCF-7E4BBA7C1F18}"/>
              </a:ext>
            </a:extLst>
          </p:cNvPr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D2C7DC1-769C-9E59-45E3-5A818B9D7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255" y="2059775"/>
            <a:ext cx="9067800" cy="7398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7507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258800" y="781050"/>
            <a:ext cx="4000500" cy="4245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신제품 출시 시각화 프로젝트</a:t>
            </a:r>
            <a:endParaRPr lang="en-US" altLang="ko-KR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23950" y="944123"/>
            <a:ext cx="5429250" cy="776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ko-KR" alt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마케팅 전략 방안 제시</a:t>
            </a:r>
            <a:endParaRPr lang="en-US" sz="4706" spc="-65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w="381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3023248" y="3483866"/>
            <a:ext cx="5279544" cy="1912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- 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전사 마케팅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/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제품 리뉴얼 필요성</a:t>
            </a:r>
            <a:endParaRPr lang="en-US" altLang="ko-KR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457200" indent="-457200" algn="l">
              <a:lnSpc>
                <a:spcPts val="3779"/>
              </a:lnSpc>
              <a:spcBef>
                <a:spcPct val="0"/>
              </a:spcBef>
              <a:buFontTx/>
              <a:buChar char="-"/>
            </a:pP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유통 전반적 냉동 만두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CAT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트렌드 점검 필요</a:t>
            </a:r>
            <a:endParaRPr lang="en-US" altLang="ko-KR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marL="457200" indent="-457200" algn="l">
              <a:lnSpc>
                <a:spcPts val="3779"/>
              </a:lnSpc>
              <a:spcBef>
                <a:spcPct val="0"/>
              </a:spcBef>
              <a:buFontTx/>
              <a:buChar char="-"/>
            </a:pP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STP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전략 재점검</a:t>
            </a:r>
            <a:endParaRPr lang="en-US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039819" y="6558262"/>
            <a:ext cx="5279544" cy="1425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-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수도권과 대구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부산의 경우 신제품 교자만두의 점유율이 높아 집중 판매 제품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주력 상품 추진 가능</a:t>
            </a:r>
            <a:endParaRPr lang="en-US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979756" y="3528162"/>
            <a:ext cx="5279544" cy="1425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lnSpc>
                <a:spcPts val="3779"/>
              </a:lnSpc>
              <a:spcBef>
                <a:spcPct val="0"/>
              </a:spcBef>
              <a:buFontTx/>
              <a:buChar char="-"/>
            </a:pPr>
            <a:r>
              <a:rPr lang="ko-KR" altLang="en-US" sz="2699" dirty="0" err="1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얇은피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교자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(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고기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)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제품의 경우 편차 없이 고른 반응</a:t>
            </a:r>
            <a:endParaRPr lang="en-US" altLang="ko-KR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    → 전략제품 육성 가능</a:t>
            </a:r>
            <a:endParaRPr lang="en-US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979756" y="6378583"/>
            <a:ext cx="5279544" cy="1912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 algn="l">
              <a:lnSpc>
                <a:spcPts val="3779"/>
              </a:lnSpc>
              <a:spcBef>
                <a:spcPct val="0"/>
              </a:spcBef>
              <a:buFontTx/>
              <a:buChar char="-"/>
            </a:pP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광주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,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대전지점 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19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년 오리지널 제품의 의존도가 높아 신제품 인식 개선 필요</a:t>
            </a:r>
            <a:endParaRPr lang="en-US" altLang="ko-KR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   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→ 리뉴얼 또는 시식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ko-KR" altLang="en-US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프로모션</a:t>
            </a:r>
            <a:r>
              <a:rPr lang="en-US" altLang="ko-KR" sz="2699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endParaRPr lang="en-US" sz="2699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81753" y="2615498"/>
            <a:ext cx="1505013" cy="278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 u="none" strike="noStrik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81753" y="5526055"/>
            <a:ext cx="1505013" cy="278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38260" y="2615498"/>
            <a:ext cx="1505013" cy="278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38260" y="5526055"/>
            <a:ext cx="1505013" cy="27822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4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028700" y="5830855"/>
            <a:ext cx="16230600" cy="0"/>
          </a:xfrm>
          <a:prstGeom prst="line">
            <a:avLst/>
          </a:prstGeom>
          <a:ln w="1905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7" name="AutoShape 17"/>
          <p:cNvSpPr/>
          <p:nvPr/>
        </p:nvSpPr>
        <p:spPr>
          <a:xfrm flipV="1">
            <a:off x="9144000" y="3252234"/>
            <a:ext cx="0" cy="4867653"/>
          </a:xfrm>
          <a:prstGeom prst="line">
            <a:avLst/>
          </a:prstGeom>
          <a:ln w="1905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411</Words>
  <Application>Microsoft Office PowerPoint</Application>
  <PresentationFormat>사용자 지정</PresentationFormat>
  <Paragraphs>54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윤고딕</vt:lpstr>
      <vt:lpstr>Arial</vt:lpstr>
      <vt:lpstr>맑은 고딕</vt:lpstr>
      <vt:lpstr>Beautifully Delicious Script</vt:lpstr>
      <vt:lpstr>Calibri</vt:lpstr>
      <vt:lpstr>윤고딕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블랙 화이트 심플한 비지니스 프로젝트 프레젠테이션</dc:title>
  <dc:creator>이상현</dc:creator>
  <cp:lastModifiedBy>상현 이</cp:lastModifiedBy>
  <cp:revision>4</cp:revision>
  <dcterms:created xsi:type="dcterms:W3CDTF">2006-08-16T00:00:00Z</dcterms:created>
  <dcterms:modified xsi:type="dcterms:W3CDTF">2025-04-10T07:13:29Z</dcterms:modified>
  <dc:identifier>DAGhcIXWoPo</dc:identifier>
</cp:coreProperties>
</file>

<file path=docProps/thumbnail.jpeg>
</file>